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0"/>
  </p:notesMasterIdLst>
  <p:sldIdLst>
    <p:sldId id="256" r:id="rId3"/>
    <p:sldId id="283" r:id="rId4"/>
    <p:sldId id="286" r:id="rId5"/>
    <p:sldId id="285" r:id="rId6"/>
    <p:sldId id="296" r:id="rId7"/>
    <p:sldId id="288" r:id="rId8"/>
    <p:sldId id="27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6699FF"/>
    <a:srgbClr val="3366FF"/>
    <a:srgbClr val="00CC66"/>
    <a:srgbClr val="00FFCC"/>
    <a:srgbClr val="99FF66"/>
    <a:srgbClr val="99FF99"/>
    <a:srgbClr val="00FFFF"/>
    <a:srgbClr val="00FF00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5" autoAdjust="0"/>
    <p:restoredTop sz="94622" autoAdjust="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2FFBC-5F39-496F-93FB-E29FE767DA24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64921-E322-4846-A5C3-7853840107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885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8E1692-49BF-41F2-B34A-7DA12F396496}" type="datetimeFigureOut">
              <a:rPr lang="ru-RU" smtClean="0"/>
              <a:pPr>
                <a:defRPr/>
              </a:pPr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979F-5350-43A7-9309-82ABED0AA37A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523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5846ED-178D-4D67-B3E4-6EE887638DC8}" type="datetimeFigureOut">
              <a:rPr lang="ru-RU" smtClean="0"/>
              <a:pPr>
                <a:defRPr/>
              </a:pPr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816F-8FF3-4B95-8719-B3658FCD9DA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666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1D39AE-CB3A-4612-9B98-793E38716293}" type="datetimeFigureOut">
              <a:rPr lang="ru-RU" smtClean="0"/>
              <a:pPr>
                <a:defRPr/>
              </a:pPr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0D5ED-7376-48B1-B87C-475B6E42CFD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7746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76E4AF-7BC1-41FE-B7CE-928D02A16419}" type="datetimeFigureOut">
              <a:rPr lang="ru-RU" smtClean="0"/>
              <a:pPr>
                <a:defRPr/>
              </a:pPr>
              <a:t>27.11.2023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C6331-4554-422F-82AE-DCF10928BC92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19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CEA59C-8812-4EE2-99CF-4FDFA6E16AC5}" type="datetimeFigureOut">
              <a:rPr lang="ru-RU" smtClean="0"/>
              <a:pPr>
                <a:defRPr/>
              </a:pPr>
              <a:t>27.11.2023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8E11B-72FC-443F-B553-918448AF46E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587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87CE-0A35-4D42-A89A-8F6209A8ED30}" type="datetimeFigureOut">
              <a:rPr lang="ru-RU" smtClean="0"/>
              <a:pPr>
                <a:defRPr/>
              </a:pPr>
              <a:t>27.11.2023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5198-EEDF-4B83-B2E8-DEFBE757793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9703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169476-C7C7-40B7-886F-D4DE7B783D31}" type="datetimeFigureOut">
              <a:rPr lang="ru-RU" smtClean="0"/>
              <a:pPr>
                <a:defRPr/>
              </a:pPr>
              <a:t>27.11.2023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30DBE-9381-4D31-A86D-F2DE7427A9C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02391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784E1A-AB32-4A57-B213-31F9B7E4C196}" type="datetimeFigureOut">
              <a:rPr lang="ru-RU" smtClean="0"/>
              <a:pPr>
                <a:defRPr/>
              </a:pPr>
              <a:t>27.11.2023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FB70C-1886-4EBC-BD3D-9681E2CAF41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72467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49F459-614A-4459-8463-25CC13DD6E54}" type="datetimeFigureOut">
              <a:rPr lang="ru-RU" smtClean="0"/>
              <a:pPr>
                <a:defRPr/>
              </a:pPr>
              <a:t>27.11.2023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B551-D617-4F61-89DB-BD8A6AAF869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8668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58CFB5-4DB8-4999-BF25-E603EB0B1E65}" type="datetimeFigureOut">
              <a:rPr lang="ru-RU" smtClean="0"/>
              <a:pPr>
                <a:defRPr/>
              </a:pPr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F762-F1E4-44A8-B1E2-CC002428C2C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32475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089D6B-7CE6-4CCC-A6BF-C63CE22751E3}" type="datetimeFigureOut">
              <a:rPr lang="ru-RU" smtClean="0"/>
              <a:pPr>
                <a:defRPr/>
              </a:pPr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03D44-FC51-4695-9BBD-B6EB82B8705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4657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CF4712C-E452-4DC9-9ABA-23FB10493A40}" type="datetimeFigureOut">
              <a:rPr lang="ru-RU" smtClean="0"/>
              <a:pPr>
                <a:defRPr/>
              </a:pPr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094A9F3-D43F-49F1-9726-960337BC705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7360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204864"/>
            <a:ext cx="8717662" cy="158417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i="1" dirty="0" smtClean="0">
                <a:solidFill>
                  <a:srgbClr val="3333FF"/>
                </a:solidFill>
              </a:rPr>
              <a:t>МАДОУ </a:t>
            </a:r>
            <a:r>
              <a:rPr lang="ru-RU" sz="2800" i="1" dirty="0">
                <a:solidFill>
                  <a:srgbClr val="3333FF"/>
                </a:solidFill>
              </a:rPr>
              <a:t>«Детский сад № </a:t>
            </a:r>
            <a:r>
              <a:rPr lang="ru-RU" sz="2800" i="1" dirty="0" smtClean="0">
                <a:solidFill>
                  <a:srgbClr val="3333FF"/>
                </a:solidFill>
              </a:rPr>
              <a:t>153</a:t>
            </a:r>
            <a:r>
              <a:rPr lang="ru-RU" sz="2800" i="1" dirty="0" smtClean="0">
                <a:solidFill>
                  <a:srgbClr val="3333FF"/>
                </a:solidFill>
              </a:rPr>
              <a:t> </a:t>
            </a:r>
            <a:r>
              <a:rPr lang="ru-RU" sz="2800" i="1" dirty="0" smtClean="0">
                <a:solidFill>
                  <a:srgbClr val="3333FF"/>
                </a:solidFill>
              </a:rPr>
              <a:t/>
            </a:r>
            <a:br>
              <a:rPr lang="ru-RU" sz="2800" i="1" dirty="0" smtClean="0">
                <a:solidFill>
                  <a:srgbClr val="3333FF"/>
                </a:solidFill>
              </a:rPr>
            </a:br>
            <a:r>
              <a:rPr lang="ru-RU" sz="2800" i="1" dirty="0" smtClean="0">
                <a:solidFill>
                  <a:srgbClr val="3333FF"/>
                </a:solidFill>
              </a:rPr>
              <a:t>комбинированного вида» </a:t>
            </a:r>
            <a:br>
              <a:rPr lang="ru-RU" sz="2800" i="1" dirty="0" smtClean="0">
                <a:solidFill>
                  <a:srgbClr val="3333FF"/>
                </a:solidFill>
              </a:rPr>
            </a:br>
            <a:r>
              <a:rPr lang="ru-RU" sz="2800" i="1" dirty="0" smtClean="0">
                <a:solidFill>
                  <a:srgbClr val="3333FF"/>
                </a:solidFill>
              </a:rPr>
              <a:t>Советского </a:t>
            </a:r>
            <a:r>
              <a:rPr lang="ru-RU" sz="2800" i="1" dirty="0">
                <a:solidFill>
                  <a:srgbClr val="3333FF"/>
                </a:solidFill>
              </a:rPr>
              <a:t>района г. Казани</a:t>
            </a:r>
            <a:r>
              <a:rPr lang="ru-RU" sz="3200" i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bg2">
                    <a:lumMod val="50000"/>
                  </a:schemeClr>
                </a:solidFill>
              </a:rPr>
            </a:br>
            <a:endParaRPr lang="ru-RU" sz="2400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26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683568" y="548680"/>
            <a:ext cx="8021216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rebuchet MS" panose="020B0603020202020204" pitchFamily="34" charset="0"/>
              </a:rPr>
              <a:t>ФОП </a:t>
            </a:r>
            <a:r>
              <a:rPr kumimoji="0" lang="ru-RU" alt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rebuchet MS" panose="020B0603020202020204" pitchFamily="34" charset="0"/>
              </a:rPr>
              <a:t>ДО-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800" b="1" dirty="0" smtClean="0"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 panose="020B0603020202020204" pitchFamily="34" charset="0"/>
              </a:rPr>
              <a:t>Ф</a:t>
            </a:r>
            <a:r>
              <a:rPr kumimoji="0" lang="ru-RU" alt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rebuchet MS" panose="020B0603020202020204" pitchFamily="34" charset="0"/>
              </a:rPr>
              <a:t>едеральная</a:t>
            </a: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rebuchet MS" panose="020B0603020202020204" pitchFamily="34" charset="0"/>
              </a:rPr>
              <a:t> </a:t>
            </a:r>
            <a:endParaRPr kumimoji="0" lang="ru-RU" altLang="ru-RU" sz="28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rebuchet MS" panose="020B0603020202020204" pitchFamily="34" charset="0"/>
              </a:rPr>
              <a:t>образовательная программа </a:t>
            </a:r>
            <a:endParaRPr kumimoji="0" lang="ru-RU" alt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3333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rebuchet MS" panose="020B0603020202020204" pitchFamily="34" charset="0"/>
              </a:rPr>
              <a:t>дошкольного 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rebuchet MS" panose="020B0603020202020204" pitchFamily="34" charset="0"/>
              </a:rPr>
              <a:t>образования</a:t>
            </a:r>
          </a:p>
        </p:txBody>
      </p:sp>
      <p:pic>
        <p:nvPicPr>
          <p:cNvPr id="8" name="Рисунок 7" descr="D:\ФОП\К проверке\РАбота с родителями\1613637834_107-p-fon-dlya-prezentatsii-detskoi-knigi-121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7400" y1="52412" x2="7400" y2="52412"/>
                        <a14:foregroundMark x1="8833" y1="55529" x2="8833" y2="55529"/>
                        <a14:foregroundMark x1="12533" y1="55824" x2="12533" y2="55824"/>
                        <a14:foregroundMark x1="13800" y1="53824" x2="13800" y2="53824"/>
                        <a14:foregroundMark x1="3867" y1="46765" x2="3867" y2="46765"/>
                        <a14:foregroundMark x1="2733" y1="44471" x2="2733" y2="44471"/>
                        <a14:foregroundMark x1="5933" y1="58941" x2="5933" y2="58941"/>
                        <a14:foregroundMark x1="12200" y1="57765" x2="12200" y2="57765"/>
                        <a14:foregroundMark x1="10900" y1="64000" x2="10900" y2="64000"/>
                        <a14:foregroundMark x1="6433" y1="62882" x2="6433" y2="62882"/>
                        <a14:foregroundMark x1="1600" y1="61471" x2="1600" y2="61471"/>
                        <a14:foregroundMark x1="3200" y1="62294" x2="3200" y2="62294"/>
                        <a14:foregroundMark x1="7700" y1="68000" x2="7700" y2="68000"/>
                        <a14:foregroundMark x1="7867" y1="72529" x2="7867" y2="72529"/>
                        <a14:foregroundMark x1="5633" y1="73647" x2="5633" y2="73647"/>
                        <a14:foregroundMark x1="4800" y1="77647" x2="4800" y2="77647"/>
                        <a14:foregroundMark x1="6267" y1="83000" x2="6267" y2="83000"/>
                        <a14:foregroundMark x1="8333" y1="82412" x2="8333" y2="82412"/>
                        <a14:foregroundMark x1="11733" y1="84412" x2="11733" y2="84412"/>
                        <a14:foregroundMark x1="13633" y1="84118" x2="13633" y2="84118"/>
                        <a14:foregroundMark x1="16200" y1="84706" x2="16200" y2="84706"/>
                        <a14:foregroundMark x1="7700" y1="70235" x2="7700" y2="70235"/>
                        <a14:foregroundMark x1="9967" y1="75941" x2="9967" y2="75941"/>
                        <a14:foregroundMark x1="17967" y1="59765" x2="17967" y2="59765"/>
                        <a14:foregroundMark x1="46067" y1="16412" x2="46067" y2="16412"/>
                        <a14:foregroundMark x1="47367" y1="19235" x2="47367" y2="19235"/>
                        <a14:foregroundMark x1="58433" y1="18706" x2="58433" y2="18706"/>
                        <a14:foregroundMark x1="79300" y1="21824" x2="79300" y2="21824"/>
                        <a14:foregroundMark x1="96167" y1="35706" x2="96167" y2="35706"/>
                        <a14:foregroundMark x1="93733" y1="39353" x2="93733" y2="39353"/>
                        <a14:foregroundMark x1="86367" y1="53824" x2="86367" y2="53824"/>
                        <a14:foregroundMark x1="87500" y1="61176" x2="87500" y2="61176"/>
                        <a14:foregroundMark x1="86700" y1="58353" x2="86700" y2="58353"/>
                        <a14:foregroundMark x1="89900" y1="60059" x2="89900" y2="60059"/>
                        <a14:foregroundMark x1="91033" y1="61765" x2="91033" y2="61765"/>
                        <a14:foregroundMark x1="87967" y1="69118" x2="87967" y2="69118"/>
                        <a14:foregroundMark x1="85233" y1="75059" x2="85233" y2="75059"/>
                        <a14:foregroundMark x1="90867" y1="67706" x2="90867" y2="67706"/>
                        <a14:foregroundMark x1="89567" y1="71118" x2="89567" y2="71118"/>
                        <a14:foregroundMark x1="89733" y1="75353" x2="89733" y2="75353"/>
                        <a14:foregroundMark x1="87500" y1="81294" x2="87500" y2="81294"/>
                        <a14:foregroundMark x1="85233" y1="77882" x2="85233" y2="77882"/>
                        <a14:foregroundMark x1="83467" y1="78765" x2="83467" y2="78765"/>
                        <a14:foregroundMark x1="82033" y1="79588" x2="82033" y2="79588"/>
                        <a14:foregroundMark x1="72067" y1="83824" x2="72067" y2="83824"/>
                        <a14:foregroundMark x1="29067" y1="82412" x2="29067" y2="82412"/>
                        <a14:foregroundMark x1="2100" y1="42471" x2="2100" y2="42471"/>
                        <a14:foregroundMark x1="41100" y1="45353" x2="41100" y2="45353"/>
                        <a14:backgroundMark x1="11733" y1="7647" x2="11733" y2="7647"/>
                        <a14:backgroundMark x1="10433" y1="16412" x2="10433" y2="16412"/>
                        <a14:backgroundMark x1="4333" y1="35706" x2="4333" y2="35706"/>
                        <a14:backgroundMark x1="15733" y1="25235" x2="15733" y2="25235"/>
                        <a14:backgroundMark x1="37233" y1="4235" x2="37233" y2="4235"/>
                        <a14:backgroundMark x1="88933" y1="5941" x2="88933" y2="5941"/>
                        <a14:backgroundMark x1="15400" y1="96588" x2="15400" y2="965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996952"/>
            <a:ext cx="5206416" cy="3168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3813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7" cy="6408712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Уважаемые родители!</a:t>
            </a:r>
            <a:br>
              <a:rPr lang="ru-RU" sz="200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</a:br>
            <a:r>
              <a:rPr lang="ru-RU" sz="160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/>
            </a:r>
            <a:br>
              <a:rPr lang="ru-RU" sz="160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</a:br>
            <a:r>
              <a:rPr lang="ru-RU" alt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  <a:t>С</a:t>
            </a:r>
            <a:r>
              <a:rPr lang="ru-RU" altLang="ru-RU" sz="2000" b="0" dirty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altLang="ru-RU" sz="200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1 сентября 2023 года </a:t>
            </a:r>
            <a:r>
              <a:rPr lang="ru-RU" alt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  <a:t>дошкольные учреждения начнут работать по новой федеральной образовательной программе дошкольного образования (ФОП ДО). </a:t>
            </a:r>
            <a:br>
              <a:rPr lang="ru-RU" alt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</a:br>
            <a:r>
              <a:rPr lang="ru-RU" altLang="ru-RU" sz="200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  <a:t/>
            </a:r>
            <a:br>
              <a:rPr lang="ru-RU" altLang="ru-RU" sz="200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</a:br>
            <a:r>
              <a:rPr lang="ru-RU" altLang="ru-RU" sz="280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  <a:t>ФЕДЕРАЛЬНАЯ ОБРАЗОВАТЕЛЬНАЯ ПРОГРАММА </a:t>
            </a:r>
            <a:br>
              <a:rPr lang="ru-RU" altLang="ru-RU" sz="280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</a:br>
            <a:r>
              <a:rPr lang="ru-RU" altLang="ru-RU" sz="280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  <a:t>ДОШКОЛЬНОГО  ОБРАЗОВАНИЯ </a:t>
            </a:r>
            <a:br>
              <a:rPr lang="ru-RU" altLang="ru-RU" sz="280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</a:br>
            <a:r>
              <a:rPr lang="ru-RU" alt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  <a:t>– </a:t>
            </a:r>
            <a:r>
              <a:rPr lang="ru-RU" altLang="ru-RU" sz="2400" b="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  <a:t>это </a:t>
            </a:r>
            <a:r>
              <a:rPr lang="ru-RU" altLang="ru-RU" sz="240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обязательный для всех детских садов документ </a:t>
            </a:r>
            <a:br>
              <a:rPr lang="ru-RU" altLang="ru-RU" sz="240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</a:br>
            <a:r>
              <a:rPr lang="ru-RU" alt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  <a:t>утвержден Приказом </a:t>
            </a:r>
            <a:r>
              <a:rPr lang="ru-RU" sz="2000" b="0" dirty="0" err="1">
                <a:solidFill>
                  <a:srgbClr val="3333FF"/>
                </a:solidFill>
                <a:effectLst/>
                <a:latin typeface="Georgia" panose="02040502050405020303" pitchFamily="18" charset="0"/>
              </a:rPr>
              <a:t>Минпросвещения</a:t>
            </a:r>
            <a: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  <a:t> от 25.11 2022г. № 1028.</a:t>
            </a:r>
            <a:b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</a:br>
            <a:r>
              <a:rPr lang="ru-RU" sz="1600" b="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  <a:t/>
            </a:r>
            <a:br>
              <a:rPr lang="ru-RU" sz="1600" b="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</a:br>
            <a:r>
              <a:rPr lang="ru-RU" altLang="ru-RU" sz="200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  <a:t>ФОП ДО </a:t>
            </a:r>
            <a: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</a:rPr>
              <a:t>определяет единый для всей страны базовый объем, содержание, планируемые результаты дошкольного образования. Предусматривает интеграцию воспитания и обучения в едином образовательном процессе. </a:t>
            </a:r>
            <a:r>
              <a:rPr lang="ru-RU" sz="1600" b="0" dirty="0">
                <a:solidFill>
                  <a:srgbClr val="B4DCFA">
                    <a:lumMod val="25000"/>
                  </a:srgbClr>
                </a:solidFill>
                <a:effectLst/>
                <a:latin typeface="Georgia" panose="02040502050405020303" pitchFamily="18" charset="0"/>
              </a:rPr>
              <a:t/>
            </a:r>
            <a:br>
              <a:rPr lang="ru-RU" sz="1600" b="0" dirty="0">
                <a:solidFill>
                  <a:srgbClr val="B4DCFA">
                    <a:lumMod val="25000"/>
                  </a:srgbClr>
                </a:solidFill>
                <a:effectLst/>
                <a:latin typeface="Georgia" panose="02040502050405020303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5438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136903" cy="5328592"/>
          </a:xfrm>
        </p:spPr>
        <p:txBody>
          <a:bodyPr/>
          <a:lstStyle/>
          <a:p>
            <a:pPr marL="0" lvl="0" indent="0" algn="ctr" fontAlgn="base">
              <a:lnSpc>
                <a:spcPct val="150000"/>
              </a:lnSpc>
              <a:spcAft>
                <a:spcPct val="0"/>
              </a:spcAft>
              <a:buNone/>
            </a:pPr>
            <a:r>
              <a:rPr lang="ru-RU" altLang="ru-RU" sz="3600" b="0" u="sng" dirty="0">
                <a:ln w="0"/>
                <a:solidFill>
                  <a:srgbClr val="3333FF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Цель ФОП ДО </a:t>
            </a:r>
            <a:r>
              <a:rPr lang="ru-RU" altLang="ru-RU" sz="2800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>– </a:t>
            </a:r>
            <a:r>
              <a:rPr lang="ru-RU" altLang="ru-RU" sz="2800" dirty="0">
                <a:solidFill>
                  <a:srgbClr val="3333FF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>разностороннее развитие ребенка дошкольного возраста на основе духовно-нравственных ценностей российского народа, исторических и национально-культурных традиций. </a:t>
            </a:r>
            <a:r>
              <a:rPr lang="ru-RU" altLang="ru-RU" sz="2800" b="0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/>
            </a:r>
            <a:br>
              <a:rPr lang="ru-RU" altLang="ru-RU" sz="2800" b="0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</a:br>
            <a:endParaRPr lang="ru-RU" dirty="0">
              <a:solidFill>
                <a:srgbClr val="3333FF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384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388" y="2298818"/>
            <a:ext cx="3237257" cy="21459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632" y="3893856"/>
            <a:ext cx="2901948" cy="15972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611" y="1459821"/>
            <a:ext cx="2786113" cy="19691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4705" y="4098018"/>
            <a:ext cx="2316681" cy="23715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1002" y="1252468"/>
            <a:ext cx="3084843" cy="18106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3007" y="3686574"/>
            <a:ext cx="3231160" cy="180457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59632" y="145342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000" b="1" dirty="0"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 panose="020B0603020202020204" pitchFamily="34" charset="0"/>
                <a:ea typeface="+mj-ea"/>
                <a:cs typeface="Arial" panose="020B0604020202020204" pitchFamily="34" charset="0"/>
              </a:rPr>
              <a:t>Образовательные области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35699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40959" cy="6597352"/>
          </a:xfrm>
        </p:spPr>
        <p:txBody>
          <a:bodyPr/>
          <a:lstStyle/>
          <a:p>
            <a:pPr marL="0" lvl="0" indent="0" algn="ctr" fontAlgn="t">
              <a:spcBef>
                <a:spcPts val="0"/>
              </a:spcBef>
              <a:buNone/>
              <a:defRPr/>
            </a:pPr>
            <a:r>
              <a:rPr lang="ru-RU" sz="2400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</a:br>
            <a:r>
              <a:rPr lang="ru-RU" sz="2400" dirty="0">
                <a:solidFill>
                  <a:srgbClr val="3333FF"/>
                </a:solidFill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>ФОП ДО - это норматив, который был разработан для осуществления  следующих функций</a:t>
            </a:r>
            <a:r>
              <a:rPr lang="ru-RU" sz="2400" b="0" dirty="0">
                <a:solidFill>
                  <a:srgbClr val="3333FF"/>
                </a:solidFill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>:</a:t>
            </a:r>
            <a:r>
              <a:rPr lang="ru-RU" sz="2400" b="0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/>
            </a:r>
            <a:br>
              <a:rPr lang="ru-RU" sz="2400" b="0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</a:br>
            <a:r>
              <a:rPr lang="ru-RU" sz="2000" b="0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/>
            </a:r>
            <a:br>
              <a:rPr lang="ru-RU" sz="2000" b="0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</a:br>
            <a:r>
              <a:rPr lang="ru-RU" sz="2000" b="0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/>
            </a:r>
            <a:br>
              <a:rPr lang="ru-RU" sz="2000" b="0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</a:br>
            <a: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>создать единое федеральное образовательное пространство для воспитания и развития дошкольников;</a:t>
            </a:r>
            <a:b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</a:br>
            <a: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/>
            </a:r>
            <a:b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</a:br>
            <a: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>обеспечить детям и родителям равные и качественные условия дошкольного образования на всей территории России;</a:t>
            </a:r>
            <a:b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</a:br>
            <a: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/>
            </a:r>
            <a:b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</a:br>
            <a: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>создать единое ядро содержания дошкольного образования, которое будет приобщать детей к традиционным духовно-нравственным и социокультурным ценностям, а также воспитает в них тягу и любовь к истории и культуре своей страны, малой родины и семьи;</a:t>
            </a:r>
            <a:b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</a:br>
            <a: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/>
            </a:r>
            <a:b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</a:br>
            <a:r>
              <a:rPr lang="ru-RU" sz="2000" b="0" dirty="0">
                <a:solidFill>
                  <a:srgbClr val="3333FF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>воспитывать и развивать ребенка с активной гражданской позицией, патриотическими взглядами и ценностям</a:t>
            </a:r>
            <a:r>
              <a:rPr lang="ru-RU" sz="2000" b="0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>и.</a:t>
            </a:r>
            <a:br>
              <a:rPr lang="ru-RU" sz="2000" b="0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5704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" y="1147763"/>
            <a:ext cx="9278938" cy="456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046700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470</TotalTime>
  <Words>39</Words>
  <Application>Microsoft Office PowerPoint</Application>
  <PresentationFormat>Экран (4:3)</PresentationFormat>
  <Paragraphs>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Georgia</vt:lpstr>
      <vt:lpstr>Trebuchet MS</vt:lpstr>
      <vt:lpstr>Воздушный поток</vt:lpstr>
      <vt:lpstr>1_Воздушный поток</vt:lpstr>
      <vt:lpstr>МАДОУ «Детский сад № 153  комбинированного вида»  Советского района г. Казани   </vt:lpstr>
      <vt:lpstr>Презентация PowerPoint</vt:lpstr>
      <vt:lpstr>Уважаемые родители!  С 1 сентября 2023 года дошкольные учреждения начнут работать по новой федеральной образовательной программе дошкольного образования (ФОП ДО).   ФЕДЕРАЛЬНАЯ ОБРАЗОВАТЕЛЬНАЯ ПРОГРАММА  ДОШКОЛЬНОГО  ОБРАЗОВАНИЯ  – это обязательный для всех детских садов документ  утвержден Приказом Минпросвещения от 25.11 2022г. № 1028.  ФОП ДО определяет единый для всей страны базовый объем, содержание, планируемые результаты дошкольного образования. Предусматривает интеграцию воспитания и обучения в едином образовательном процессе.  </vt:lpstr>
      <vt:lpstr>Цель ФОП ДО – разностороннее развитие ребенка дошкольного возраста на основе духовно-нравственных ценностей российского народа, исторических и национально-культурных традиций.  </vt:lpstr>
      <vt:lpstr>Презентация PowerPoint</vt:lpstr>
      <vt:lpstr> ФОП ДО - это норматив, который был разработан для осуществления  следующих функций:   создать единое федеральное образовательное пространство для воспитания и развития дошкольников;  обеспечить детям и родителям равные и качественные условия дошкольного образования на всей территории России;  создать единое ядро содержания дошкольного образования, которое будет приобщать детей к традиционным духовно-нравственным и социокультурным ценностям, а также воспитает в них тягу и любовь к истории и культуре своей страны, малой родины и семьи;  воспитывать и развивать ребенка с активной гражданской позицией, патриотическими взглядами и ценностями.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автономное дошкольное образовательное учреждение  «Детский сад № 394 комбинированного вида с татарским языком воспитания и обучения»</dc:title>
  <dc:creator>Af</dc:creator>
  <cp:lastModifiedBy>Вера</cp:lastModifiedBy>
  <cp:revision>86</cp:revision>
  <dcterms:created xsi:type="dcterms:W3CDTF">2022-10-25T08:25:16Z</dcterms:created>
  <dcterms:modified xsi:type="dcterms:W3CDTF">2023-11-27T12:15:00Z</dcterms:modified>
</cp:coreProperties>
</file>